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T Sans Narrow"/>
      <p:regular r:id="rId22"/>
      <p:bold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TSansNarrow-regular.fntdata"/><Relationship Id="rId21" Type="http://schemas.openxmlformats.org/officeDocument/2006/relationships/slide" Target="slides/slide16.xml"/><Relationship Id="rId24" Type="http://schemas.openxmlformats.org/officeDocument/2006/relationships/font" Target="fonts/OpenSans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b1cc24c84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b1cc24c8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b1cc24c84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b1cc24c84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b1cc24c84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b1cc24c84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b1cc1c2ed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b1cc1c2ed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b1cc1c2e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b1cc1c2e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b1cc1c2ed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b1cc1c2ed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1cc1c2ed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1cc1c2ed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b1cc1c2ed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b1cc1c2ed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b1cc1c2ed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b1cc1c2ed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b1cc1c2ed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b1cc1c2ed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b1cc1c2ed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b1cc1c2ed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b1cc1c2ed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b1cc1c2ed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b1cc24c8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b1cc24c8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b1cc1c2ed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b1cc1c2ed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b1cc24c8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b1cc24c8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cdc.gov/motorvehiclesafety/distracted_driving/" TargetMode="External"/><Relationship Id="rId4" Type="http://schemas.openxmlformats.org/officeDocument/2006/relationships/hyperlink" Target="http://www.cdc.gov/motorvehiclesafety/distracted_driving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10" Type="http://schemas.openxmlformats.org/officeDocument/2006/relationships/image" Target="../media/image15.png"/><Relationship Id="rId9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Relationship Id="rId8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Driver Attention Detection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Phoenix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Arpitha Gurumurthy, Surabhi Govil, Gayathri Pulagam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051" y="1361725"/>
            <a:ext cx="5136175" cy="31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CNN using random images:</a:t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075" y="1337450"/>
            <a:ext cx="4440926" cy="27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experiments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EfficientNet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VGG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(with tweaks in </a:t>
            </a:r>
            <a:r>
              <a:rPr lang="en"/>
              <a:t>hyperparameters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pipeline using Apache Airflow</a:t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1900" y="2027837"/>
            <a:ext cx="4240975" cy="17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As we know - An ML pipeline facilitates us to run all the steps of an ML system, starting from data collection to model deployment and serving.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used </a:t>
            </a:r>
            <a:r>
              <a:rPr b="1" lang="en"/>
              <a:t>Apache Airflow</a:t>
            </a:r>
            <a:r>
              <a:rPr lang="en"/>
              <a:t> as our ML pipeline orchestrator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Airflow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Airflow offers a beautiful UI to monitor, schedule and manage our workflows.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Airflow pipelines are defined in Python making it easier to use.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Airflow uses a concept of DAG which is a collection of all the tasks we want to run and is organized such that they reflect their relationships and dependencies.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Learnings and improvements </a:t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training on image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Tensorboard integration with model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how MLOps </a:t>
            </a:r>
            <a:r>
              <a:rPr lang="en"/>
              <a:t>using</a:t>
            </a:r>
            <a:r>
              <a:rPr lang="en"/>
              <a:t> Airflow works.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Experimenting with different models and testing our predictions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use of transfer learning and using pretrained models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part of improvements, we will be working on getting more accurate inferences.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Writing more advanced ml pipelines for airflow  DAGs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other MLops frameworks and how to use them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000"/>
              <a:t>Thank you!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Contents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Transfer learning with VGG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evaluation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 pipeline using Apache Airflow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Learnings and improvements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to the CDC motor vehicle safety division,</a:t>
            </a:r>
            <a:r>
              <a:rPr lang="en">
                <a:uFill>
                  <a:noFill/>
                </a:uFill>
                <a:hlinkClick r:id="rId3"/>
              </a:rPr>
              <a:t> </a:t>
            </a:r>
            <a:r>
              <a:rPr lang="en" u="sng">
                <a:hlinkClick r:id="rId4"/>
              </a:rPr>
              <a:t>one in five car accidents</a:t>
            </a:r>
            <a:r>
              <a:rPr lang="en"/>
              <a:t> is caused by a distracted driver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study found that, traffic holdup at signals has increased in the recent years due to distra</a:t>
            </a:r>
            <a:r>
              <a:rPr lang="en"/>
              <a:t>cted driving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Distracted driving includes usage of mobile phones while driving, operating radio, talking to fellow passengers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combat these issues, we tried to come up with a solution wherein unsafe distracted driving could be recognized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various CNN based models to classify distracted driving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</a:t>
            </a:r>
            <a:r>
              <a:rPr b="1" lang="en"/>
              <a:t>State Farm Data </a:t>
            </a:r>
            <a:r>
              <a:rPr lang="en"/>
              <a:t>available on Kaggle for our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images are divided into train (25k images) and test sets (79k images) Each image is shows the driver doing an activity belonging to one of the 10 classes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2674450"/>
            <a:ext cx="2362200" cy="20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634225"/>
            <a:ext cx="2440607" cy="211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from each class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101" y="1266325"/>
            <a:ext cx="2233425" cy="164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2100" y="1266338"/>
            <a:ext cx="2232008" cy="164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8876" y="1266325"/>
            <a:ext cx="2178782" cy="164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424" y="1258050"/>
            <a:ext cx="2233424" cy="1664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6100" y="3028675"/>
            <a:ext cx="2233426" cy="165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73313" y="3028675"/>
            <a:ext cx="2249565" cy="16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18875" y="3028625"/>
            <a:ext cx="2178776" cy="1632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93650" y="3028658"/>
            <a:ext cx="2178775" cy="1633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675" y="2965250"/>
            <a:ext cx="320040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825" y="2877850"/>
            <a:ext cx="3488300" cy="211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 with VGG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VGG also takes into account the depth for image classification in a CNN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VGG consists of a sequence of con layers followed by a </a:t>
            </a:r>
            <a:r>
              <a:rPr lang="en"/>
              <a:t>max pooling</a:t>
            </a:r>
            <a:r>
              <a:rPr lang="en"/>
              <a:t> layer for spatial downsampling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did not use the top fully connected layer in VGG instead placed our own dense layer with softmax activation and 10 classes to output.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Customizations for our models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VGG16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VGG with imageNet weights for feature extraction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augmentation (height shift, width shift, rotation)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Dropout layers (0.5)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Optimizer (Adam)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Activation (ReLu)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b="1" lang="en"/>
              <a:t>CNN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Optimizer (rmsprop)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loss vs Accuracy Loss for CNN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Training Loss vs Accuracy Loss: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550" y="2154894"/>
            <a:ext cx="4541451" cy="21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Accuracy vs Validation Accuracy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0821" y="1902750"/>
            <a:ext cx="5772950" cy="28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